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테스트님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FFFFFF"/>
                </a:solidFill>
              </a:defRPr>
            </a:pPr>
            <a:r>
              <a:t>내집마련을 위한 브리핑자료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4747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CCCCCC"/>
                </a:solidFill>
              </a:defRPr>
            </a:pPr>
            <a:r>
              <a:t>임장브리핑 : 한신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731520"/>
            <a:ext cx="73152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i="1">
                <a:solidFill>
                  <a:srgbClr val="333333"/>
                </a:solidFill>
              </a:defRPr>
            </a:pPr>
            <a:r>
              <a:t>"전문가로서 분석하고, 고객의 편에서 중개하겠습니다"</a:t>
            </a:r>
          </a:p>
        </p:txBody>
      </p:sp>
      <p:sp>
        <p:nvSpPr>
          <p:cNvPr id="3" name="Rectangle 2"/>
          <p:cNvSpPr/>
          <p:nvPr/>
        </p:nvSpPr>
        <p:spPr>
          <a:xfrm>
            <a:off x="1371600" y="1828800"/>
            <a:ext cx="6400800" cy="254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114800" y="2286000"/>
            <a:ext cx="4572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>
                <a:solidFill>
                  <a:srgbClr val="666666"/>
                </a:solidFill>
              </a:rPr>
              <a:t>공인중개사  </a:t>
            </a:r>
            <a:r>
              <a:rPr sz="2200" b="1">
                <a:solidFill>
                  <a:srgbClr val="333333"/>
                </a:solidFill>
              </a:rPr>
              <a:t>홍길동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4800" y="283464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666666"/>
                </a:solidFill>
              </a:defRPr>
            </a:pPr>
            <a:r>
              <a:t>부동산중개법인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3291840"/>
            <a:ext cx="4572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666666"/>
                </a:solidFill>
              </a:defRPr>
            </a:pPr>
            <a:r>
              <a:t>• 공인중개사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14800" y="4389120"/>
            <a:ext cx="45720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666666"/>
                </a:solidFill>
              </a:defRPr>
            </a:pPr>
            <a:r>
              <a:t>M: 010-0000-0000</a:t>
            </a:r>
          </a:p>
          <a:p>
            <a:pPr>
              <a:defRPr sz="1200">
                <a:solidFill>
                  <a:srgbClr val="666666"/>
                </a:solidFill>
              </a:defRPr>
            </a:pPr>
            <a:r>
              <a:t>E: agent@example.com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333333"/>
                </a:solidFill>
              </a:defRPr>
            </a:pPr>
            <a:r>
              <a:t>물건리스트 및 투어일정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822960"/>
            <a:ext cx="1828800" cy="381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4320" y="1097280"/>
          <a:ext cx="85953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1371600"/>
                <a:gridCol w="1005840"/>
                <a:gridCol w="822960"/>
                <a:gridCol w="1005840"/>
                <a:gridCol w="1188720"/>
                <a:gridCol w="2286000"/>
              </a:tblGrid>
              <a:tr h="365760"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지역</a:t>
                      </a:r>
                    </a:p>
                  </a:txBody>
                  <a:tcPr>
                    <a:solidFill>
                      <a:srgbClr val="C81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단지명</a:t>
                      </a:r>
                    </a:p>
                  </a:txBody>
                  <a:tcPr>
                    <a:solidFill>
                      <a:srgbClr val="C81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동/호수</a:t>
                      </a:r>
                    </a:p>
                  </a:txBody>
                  <a:tcPr>
                    <a:solidFill>
                      <a:srgbClr val="C81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평형</a:t>
                      </a:r>
                    </a:p>
                  </a:txBody>
                  <a:tcPr>
                    <a:solidFill>
                      <a:srgbClr val="C81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매매가</a:t>
                      </a:r>
                    </a:p>
                  </a:txBody>
                  <a:tcPr>
                    <a:solidFill>
                      <a:srgbClr val="C81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향/구조</a:t>
                      </a:r>
                    </a:p>
                  </a:txBody>
                  <a:tcPr>
                    <a:solidFill>
                      <a:srgbClr val="C81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1">
                          <a:solidFill>
                            <a:srgbClr val="FFFFFF"/>
                          </a:solidFill>
                        </a:defRPr>
                      </a:pPr>
                      <a:r>
                        <a:t>특이사항</a:t>
                      </a:r>
                    </a:p>
                  </a:txBody>
                  <a:tcPr>
                    <a:solidFill>
                      <a:srgbClr val="C8102E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서울시 중랑구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한신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108동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25평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9억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남향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샷시 및 올수리 귀한 정남향 입주가능 강추매물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274320" y="320040"/>
            <a:ext cx="101600" cy="36576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274320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333333"/>
                </a:solidFill>
              </a:defRPr>
            </a:pPr>
            <a:r>
              <a:t>한신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0" y="2743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999999"/>
                </a:solidFill>
              </a:defRPr>
            </a:pPr>
            <a:r>
              <a:t>개요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" y="777240"/>
            <a:ext cx="8595360" cy="12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57200" y="1188720"/>
            <a:ext cx="411480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300">
                <a:solidFill>
                  <a:srgbClr val="333333"/>
                </a:solidFill>
              </a:defRPr>
            </a:pPr>
            <a:r>
              <a:t>한신은(는)</a:t>
            </a:r>
          </a:p>
          <a:p>
            <a:pPr>
              <a:spcAft>
                <a:spcPts val="600"/>
              </a:spcAft>
              <a:defRPr sz="1300">
                <a:solidFill>
                  <a:srgbClr val="333333"/>
                </a:solidFill>
              </a:defRPr>
            </a:pPr>
            <a:r>
              <a:t>서울시 중랑구 중화동 450 (동일로 752)에 위치해있으며</a:t>
            </a:r>
          </a:p>
          <a:p>
            <a:pPr>
              <a:spcAft>
                <a:spcPts val="600"/>
              </a:spcAft>
              <a:defRPr sz="1300">
                <a:solidFill>
                  <a:srgbClr val="333333"/>
                </a:solidFill>
              </a:defRPr>
            </a:pPr>
            <a:r>
              <a:t>세대수 1,544세대, 주차대수 1,563대 (세대당 1.01대)</a:t>
            </a:r>
          </a:p>
          <a:p>
            <a:pPr>
              <a:spcAft>
                <a:spcPts val="600"/>
              </a:spcAft>
              <a:defRPr sz="1300">
                <a:solidFill>
                  <a:srgbClr val="333333"/>
                </a:solidFill>
              </a:defRPr>
            </a:pPr>
            <a:r>
              <a:t>1997년 준공된 아파트입니다.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474720"/>
            <a:ext cx="4114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C8102E"/>
                </a:solidFill>
              </a:defRPr>
            </a:pPr>
            <a:r>
              <a:t>#대단지  #주차여유</a:t>
            </a:r>
          </a:p>
        </p:txBody>
      </p:sp>
      <p:pic>
        <p:nvPicPr>
          <p:cNvPr id="8" name="Picture 7" descr="aeri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1188720"/>
            <a:ext cx="393192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5943600"/>
            <a:ext cx="45720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999999"/>
                </a:solidFill>
              </a:defRPr>
            </a:pPr>
            <a:r>
              <a:t>*네이버부동산 (https://land.naver.com)  *네이버지도 (https://map.naver.com)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274320" y="320040"/>
            <a:ext cx="101600" cy="36576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274320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333333"/>
                </a:solidFill>
              </a:defRPr>
            </a:pPr>
            <a:r>
              <a:t>한신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0" y="2743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999999"/>
                </a:solidFill>
              </a:defRPr>
            </a:pPr>
            <a:r>
              <a:t>입지정보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" y="777240"/>
            <a:ext cx="8595360" cy="12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57200" y="100584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1400" b="1">
                <a:solidFill>
                  <a:srgbClr val="333333"/>
                </a:solidFill>
              </a:defRPr>
            </a:pPr>
            <a:r>
              <a:t>정보 없음 - 도보 0분</a:t>
            </a:r>
          </a:p>
          <a:p>
            <a:pPr>
              <a:defRPr sz="1400" b="1">
                <a:solidFill>
                  <a:srgbClr val="333333"/>
                </a:solidFill>
              </a:defRPr>
            </a:pPr>
            <a:r>
              <a:t>강남역 - 대중교통 0분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828800"/>
            <a:ext cx="393192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 b="1">
                <a:solidFill>
                  <a:srgbClr val="C8102E"/>
                </a:solidFill>
              </a:defRPr>
            </a:pPr>
            <a:r>
              <a:t>도보 경로</a:t>
            </a:r>
          </a:p>
        </p:txBody>
      </p:sp>
      <p:pic>
        <p:nvPicPr>
          <p:cNvPr id="8" name="Picture 7" descr="walk_rou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3120"/>
            <a:ext cx="3931920" cy="3200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54880" y="1828800"/>
            <a:ext cx="393192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 b="1">
                <a:solidFill>
                  <a:srgbClr val="C8102E"/>
                </a:solidFill>
              </a:defRPr>
            </a:pPr>
            <a:r>
              <a:t>대중교통 경로 (→ 강남역)</a:t>
            </a:r>
          </a:p>
        </p:txBody>
      </p:sp>
      <p:pic>
        <p:nvPicPr>
          <p:cNvPr id="10" name="Picture 9" descr="transit_rou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2103120"/>
            <a:ext cx="3931920" cy="3200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5943600"/>
            <a:ext cx="45720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999999"/>
                </a:solidFill>
              </a:defRPr>
            </a:pPr>
            <a:r>
              <a:t>*네이버지도 (https://map.naver.com)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274320" y="320040"/>
            <a:ext cx="101600" cy="36576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274320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333333"/>
                </a:solidFill>
              </a:defRPr>
            </a:pPr>
            <a:r>
              <a:t>학구도(초등학교)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0" y="2743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999999"/>
                </a:solidFill>
              </a:defRPr>
            </a:pPr>
            <a:r>
              <a:t>학군지도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" y="777240"/>
            <a:ext cx="8595360" cy="12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elementary_z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5943600" cy="43891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75120" y="1371600"/>
            <a:ext cx="201168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100" b="1">
                <a:solidFill>
                  <a:srgbClr val="C8102E"/>
                </a:solidFill>
              </a:defRPr>
            </a:pPr>
            <a:r>
              <a:t>배정 초등학교</a:t>
            </a:r>
          </a:p>
          <a:p>
            <a:pPr>
              <a:defRPr sz="1300" b="1">
                <a:solidFill>
                  <a:srgbClr val="333333"/>
                </a:solidFill>
              </a:defRPr>
            </a:pPr>
            <a:r>
              <a:t>한신 배정 초등학교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943600"/>
            <a:ext cx="45720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999999"/>
                </a:solidFill>
              </a:defRPr>
            </a:pPr>
            <a:r>
              <a:t>*학구도안내서비스 (https://schoolzone.emac.kr)  *네이버지도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274320" y="320040"/>
            <a:ext cx="101600" cy="36576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274320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333333"/>
                </a:solidFill>
              </a:defRPr>
            </a:pPr>
            <a:r>
              <a:t>학군지도(중·고등학교)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0" y="2743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999999"/>
                </a:solidFill>
              </a:defRPr>
            </a:pPr>
            <a:r>
              <a:t>학군지도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" y="777240"/>
            <a:ext cx="8595360" cy="12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iddle_high_z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8229600" cy="43891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5943600"/>
            <a:ext cx="45720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999999"/>
                </a:solidFill>
              </a:defRPr>
            </a:pPr>
            <a:r>
              <a:t>*아실 (https://asil.kr)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274320" y="320040"/>
            <a:ext cx="101600" cy="36576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274320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333333"/>
                </a:solidFill>
              </a:defRPr>
            </a:pPr>
            <a:r>
              <a:t>한신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0" y="2743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999999"/>
                </a:solidFill>
              </a:defRPr>
            </a:pPr>
            <a:r>
              <a:t>실거래가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" y="777240"/>
            <a:ext cx="8595360" cy="12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57200" y="109728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1200">
                <a:solidFill>
                  <a:srgbClr val="333333"/>
                </a:solidFill>
              </a:defRPr>
            </a:pPr>
            <a:r>
              <a:t>한신은(는) 2026년 1월 [2]건, 2026년 1월 [1]건 거래되었습니다.</a:t>
            </a:r>
          </a:p>
          <a:p>
            <a:pPr>
              <a:spcAft>
                <a:spcPts val="400"/>
              </a:spcAft>
              <a:defRPr sz="1200">
                <a:solidFill>
                  <a:srgbClr val="333333"/>
                </a:solidFill>
              </a:defRPr>
            </a:pPr>
            <a:r>
              <a:t>최근 3개월 최고 [7억 1000만원], 최저 [5억 5300만원]에 거래되었습니다.</a:t>
            </a:r>
          </a:p>
          <a:p>
            <a:pPr>
              <a:spcAft>
                <a:spcPts val="400"/>
              </a:spcAft>
              <a:defRPr sz="1200">
                <a:solidFill>
                  <a:srgbClr val="333333"/>
                </a:solidFill>
              </a:defRPr>
            </a:pPr>
            <a:r>
              <a:t>최고가 [9억 2000만원] 21년 9월에 거래되었습니다.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74320" y="2560320"/>
          <a:ext cx="41148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822960"/>
                <a:gridCol w="640080"/>
                <a:gridCol w="1554480"/>
              </a:tblGrid>
              <a:tr h="320040">
                <a:tc>
                  <a:txBody>
                    <a:bodyPr/>
                    <a:lstStyle/>
                    <a:p>
                      <a:pPr algn="ctr">
                        <a:defRPr sz="900" b="1">
                          <a:solidFill>
                            <a:srgbClr val="FFFFFF"/>
                          </a:solidFill>
                        </a:defRPr>
                      </a:pPr>
                      <a:r>
                        <a:t>거래일</a:t>
                      </a:r>
                    </a:p>
                  </a:txBody>
                  <a:tcPr>
                    <a:solidFill>
                      <a:srgbClr val="C81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900" b="1">
                          <a:solidFill>
                            <a:srgbClr val="FFFFFF"/>
                          </a:solidFill>
                        </a:defRPr>
                      </a:pPr>
                      <a:r>
                        <a:t>평형</a:t>
                      </a:r>
                    </a:p>
                  </a:txBody>
                  <a:tcPr>
                    <a:solidFill>
                      <a:srgbClr val="C81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900" b="1">
                          <a:solidFill>
                            <a:srgbClr val="FFFFFF"/>
                          </a:solidFill>
                        </a:defRPr>
                      </a:pPr>
                      <a:r>
                        <a:t>층</a:t>
                      </a:r>
                    </a:p>
                  </a:txBody>
                  <a:tcPr>
                    <a:solidFill>
                      <a:srgbClr val="C810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900" b="1">
                          <a:solidFill>
                            <a:srgbClr val="FFFFFF"/>
                          </a:solidFill>
                        </a:defRPr>
                      </a:pPr>
                      <a:r>
                        <a:t>거래가</a:t>
                      </a:r>
                    </a:p>
                  </a:txBody>
                  <a:tcPr>
                    <a:solidFill>
                      <a:srgbClr val="C8102E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2026.01.15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24평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8층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5억 9000만원</a:t>
                      </a: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2026.01.03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24평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5층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5억 5300만원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2026.01.20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32평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12층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>
                          <a:solidFill>
                            <a:srgbClr val="333333"/>
                          </a:solidFill>
                        </a:defRPr>
                      </a:pPr>
                      <a:r>
                        <a:t>7억 1000만원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 descr="price_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60320"/>
            <a:ext cx="429768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5943600"/>
            <a:ext cx="45720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999999"/>
                </a:solidFill>
              </a:defRPr>
            </a:pPr>
            <a:r>
              <a:t>*아실 (https://asil.kr)  *국토교통부 실거래가 공개시스템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274320" y="320040"/>
            <a:ext cx="101600" cy="36576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274320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333333"/>
                </a:solidFill>
              </a:defRPr>
            </a:pPr>
            <a:r>
              <a:t>한신 - 108동 2/26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0" y="2743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999999"/>
                </a:solidFill>
              </a:defRPr>
            </a:pPr>
            <a:r>
              <a:t>매물정보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" y="777240"/>
            <a:ext cx="8595360" cy="12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274320" y="1188720"/>
            <a:ext cx="4114800" cy="320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CCCCCC"/>
                </a:solidFill>
              </a:defRPr>
            </a:pPr>
            <a:r>
              <a:t>[단지 내 위치]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1188720"/>
            <a:ext cx="4114800" cy="228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CCCCCC"/>
                </a:solidFill>
              </a:defRPr>
            </a:pPr>
            <a:r>
              <a:t>[평면도]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3657600"/>
            <a:ext cx="411480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1200" b="1">
                <a:solidFill>
                  <a:srgbClr val="333333"/>
                </a:solidFill>
              </a:defRPr>
            </a:pPr>
            <a:r>
              <a:t>매매가: 9억</a:t>
            </a:r>
          </a:p>
          <a:p>
            <a:pPr>
              <a:spcAft>
                <a:spcPts val="400"/>
              </a:spcAft>
              <a:defRPr sz="1100">
                <a:solidFill>
                  <a:srgbClr val="555555"/>
                </a:solidFill>
              </a:defRPr>
            </a:pPr>
            <a:r>
              <a:t>동/층: 108동 / 2/26</a:t>
            </a:r>
          </a:p>
          <a:p>
            <a:pPr>
              <a:spcAft>
                <a:spcPts val="400"/>
              </a:spcAft>
              <a:defRPr sz="1100">
                <a:solidFill>
                  <a:srgbClr val="555555"/>
                </a:solidFill>
              </a:defRPr>
            </a:pPr>
            <a:r>
              <a:t>전용면적: 25평 (84.03㎡)</a:t>
            </a:r>
          </a:p>
          <a:p>
            <a:pPr>
              <a:spcAft>
                <a:spcPts val="400"/>
              </a:spcAft>
              <a:defRPr sz="1100">
                <a:solidFill>
                  <a:srgbClr val="555555"/>
                </a:solidFill>
              </a:defRPr>
            </a:pPr>
            <a:r>
              <a:t>향: 남향</a:t>
            </a:r>
          </a:p>
          <a:p>
            <a:pPr>
              <a:spcAft>
                <a:spcPts val="400"/>
              </a:spcAft>
              <a:defRPr sz="1100">
                <a:solidFill>
                  <a:srgbClr val="555555"/>
                </a:solidFill>
              </a:defRPr>
            </a:pPr>
            <a:r>
              <a:t>방 3개</a:t>
            </a:r>
          </a:p>
          <a:p>
            <a:pPr>
              <a:spcAft>
                <a:spcPts val="400"/>
              </a:spcAft>
              <a:defRPr sz="1100">
                <a:solidFill>
                  <a:srgbClr val="555555"/>
                </a:solidFill>
              </a:defRPr>
            </a:pPr>
            <a:r>
              <a:t>특이사항: 샷시 및 올수리 귀한 정남향 입주가능 강추매물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